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9"/>
  </p:notesMasterIdLst>
  <p:sldIdLst>
    <p:sldId id="256" r:id="rId3"/>
    <p:sldId id="260" r:id="rId4"/>
    <p:sldId id="275" r:id="rId5"/>
    <p:sldId id="267" r:id="rId6"/>
    <p:sldId id="276" r:id="rId7"/>
    <p:sldId id="277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946"/>
    <a:srgbClr val="003658"/>
    <a:srgbClr val="152349"/>
    <a:srgbClr val="25073E"/>
    <a:srgbClr val="0081BD"/>
    <a:srgbClr val="A6C424"/>
    <a:srgbClr val="9FDB23"/>
    <a:srgbClr val="97CB1F"/>
    <a:srgbClr val="1068B9"/>
    <a:srgbClr val="106A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15" autoAdjust="0"/>
  </p:normalViewPr>
  <p:slideViewPr>
    <p:cSldViewPr snapToGrid="0" snapToObjects="1" showGuides="1">
      <p:cViewPr varScale="1">
        <p:scale>
          <a:sx n="74" d="100"/>
          <a:sy n="74" d="100"/>
        </p:scale>
        <p:origin x="-396" y="-90"/>
      </p:cViewPr>
      <p:guideLst>
        <p:guide orient="horz" pos="1455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E8A6E-F25C-1D4B-B1BA-BCD2C0B087C4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6FCB7-7E2D-F54D-A345-7B3245E5C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92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Welcome to Gale Cengage Learning. I’m (name).  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Picture yourself as a student. You have an assignment and a laptop. You want to get credible information without a lot of hassle. And you want content tied to the way you learn best. 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But all that comes later. Right now, the question 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FCB7-7E2D-F54D-A345-7B3245E5CC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Gale Business Insights Global is</a:t>
            </a:r>
            <a:r>
              <a:rPr lang="en-US" sz="1200" baseline="0" dirty="0" smtClean="0"/>
              <a:t> the first learning resource designed to give students a true competitive advantage I the international marketplace.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Deep business intelligence</a:t>
            </a:r>
            <a:r>
              <a:rPr lang="en-US" baseline="0" dirty="0" smtClean="0"/>
              <a:t> powered by statistical data lets students spend less time researching for content and more time connecting their discoveries to practical applications.  </a:t>
            </a:r>
            <a:r>
              <a:rPr lang="en-US" dirty="0" smtClean="0"/>
              <a:t>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And</a:t>
            </a:r>
            <a:r>
              <a:rPr lang="en-US" sz="1200" baseline="0" dirty="0" smtClean="0"/>
              <a:t> what makes this resource work so efficiently? Quite simply, it’s designed around student behaviors, study habits and expectations.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This chart, for instance, shows what a student will find when searching for Chile’s Gross Domestic Product over a period of decades.  And with a few simple steps, you can: add comparative data from Argentina; get the details in table form; then compare the two countries’ unemployment rate over the same period.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That’s the kind of speed and context that users demand.  And that’s just a small sample of what this product delivers.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FCB7-7E2D-F54D-A345-7B3245E5CC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75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Gale Business Insights Global is</a:t>
            </a:r>
            <a:r>
              <a:rPr lang="en-US" sz="1200" baseline="0" dirty="0" smtClean="0"/>
              <a:t> the first learning resource designed to give students a true competitive advantage I the international marketplace.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Deep business intelligence</a:t>
            </a:r>
            <a:r>
              <a:rPr lang="en-US" baseline="0" dirty="0" smtClean="0"/>
              <a:t> powered by statistical data lets students spend less time researching for content and more time connecting their discoveries to practical applications.  </a:t>
            </a:r>
            <a:r>
              <a:rPr lang="en-US" dirty="0" smtClean="0"/>
              <a:t>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And</a:t>
            </a:r>
            <a:r>
              <a:rPr lang="en-US" sz="1200" baseline="0" dirty="0" smtClean="0"/>
              <a:t> what makes this resource work so efficiently? Quite simply, it’s designed around student behaviors, study habits and expectations.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This chart, for instance, shows what a student will find when searching for Chile’s Gross Domestic Product over a period of decades.  And with a few simple steps, you can: add comparative data from Argentina; get the details in table form; then compare the two countries’ unemployment rate over the same period.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That’s the kind of speed and context that users demand.  And that’s just a small sample of what this product delivers.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FCB7-7E2D-F54D-A345-7B3245E5CC8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75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engaging suite is made up of eight learning resources targeting coverage of core subjects like science, history, biography and current events. </a:t>
            </a:r>
          </a:p>
          <a:p>
            <a:endParaRPr lang="en-US" dirty="0" smtClean="0"/>
          </a:p>
          <a:p>
            <a:r>
              <a:rPr lang="en-US" dirty="0" smtClean="0"/>
              <a:t>A fresh, vivid approach attracts today’s media-driven student, offering an array of research tools geared to the way teachers teach and students learn. The more engaging the technology, the more attention it gets from the student.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FCB7-7E2D-F54D-A345-7B3245E5CC8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688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FCB7-7E2D-F54D-A345-7B3245E5CC8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688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FCB7-7E2D-F54D-A345-7B3245E5CC8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68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4121D2-DCC6-B944-928F-60D90CFC7788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0AAE95B-D020-1544-BC83-123399589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276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4121D2-DCC6-B944-928F-60D90CFC7788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0AAE95B-D020-1544-BC83-123399589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413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4121D2-DCC6-B944-928F-60D90CFC7788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0AAE95B-D020-1544-BC83-123399589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881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4121D2-DCC6-B944-928F-60D90CFC7788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0AAE95B-D020-1544-BC83-123399589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674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4121D2-DCC6-B944-928F-60D90CFC7788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0AAE95B-D020-1544-BC83-123399589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25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4121D2-DCC6-B944-928F-60D90CFC7788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0AAE95B-D020-1544-BC83-123399589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526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4121D2-DCC6-B944-928F-60D90CFC7788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0AAE95B-D020-1544-BC83-123399589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696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058206"/>
            <a:ext cx="9144000" cy="1085294"/>
          </a:xfrm>
          <a:prstGeom prst="rect">
            <a:avLst/>
          </a:prstGeom>
          <a:solidFill>
            <a:srgbClr val="0136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ale_Logo_White_PNG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53281"/>
            <a:ext cx="3182954" cy="108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361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93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8" r:id="rId4"/>
    <p:sldLayoutId id="2147483679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11" Type="http://schemas.openxmlformats.org/officeDocument/2006/relationships/hyperlink" Target="mailto:Julie.pepera@cengage.com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aledc.com/site/andover/andover_eco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aledc.com/admin" TargetMode="External"/><Relationship Id="rId5" Type="http://schemas.openxmlformats.org/officeDocument/2006/relationships/hyperlink" Target="http://galedc.com/site/andover/andover_apgov.php" TargetMode="External"/><Relationship Id="rId4" Type="http://schemas.openxmlformats.org/officeDocument/2006/relationships/hyperlink" Target="http://galedc.com/site/andover/andover_health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s.gov/exhibits/charters/constitutio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.galegroup.com/ps/i.do?id=GALE|0AYS&amp;v=2.1&amp;u=lom_ando&amp;it=aboutJournal&amp;p=GPS&amp;sw=w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e_Logo_RGB_PN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9" t="20058" r="6863" b="20102"/>
          <a:stretch/>
        </p:blipFill>
        <p:spPr>
          <a:xfrm>
            <a:off x="194790" y="454636"/>
            <a:ext cx="4191910" cy="987797"/>
          </a:xfrm>
          <a:prstGeom prst="rect">
            <a:avLst/>
          </a:prstGeom>
          <a:effectLst>
            <a:outerShdw blurRad="28575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578814" y="-2768"/>
            <a:ext cx="4578814" cy="5143500"/>
          </a:xfrm>
          <a:prstGeom prst="rect">
            <a:avLst/>
          </a:prstGeom>
          <a:solidFill>
            <a:srgbClr val="0136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9242" y="454636"/>
            <a:ext cx="1089678" cy="108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 cmpd="sng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8038" y="454636"/>
            <a:ext cx="1089678" cy="108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 cmpd="sng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3640" y="454636"/>
            <a:ext cx="1089678" cy="108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 cmpd="sng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9242" y="3493601"/>
            <a:ext cx="1089678" cy="108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 cmpd="sng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8038" y="3493601"/>
            <a:ext cx="1089678" cy="108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 cmpd="sng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3640" y="3493601"/>
            <a:ext cx="1089678" cy="108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 cmpd="sng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Transforming_2lin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0473" y="2259981"/>
            <a:ext cx="4204198" cy="6528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8049" y="1544314"/>
            <a:ext cx="4440765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Aft>
                <a:spcPts val="300"/>
              </a:spcAft>
            </a:pPr>
            <a:endParaRPr lang="en-US" sz="1600" b="1" dirty="0" smtClean="0">
              <a:latin typeface="Arial"/>
              <a:cs typeface="Arial"/>
            </a:endParaRPr>
          </a:p>
          <a:p>
            <a:pPr marL="285750" indent="-285750" algn="ctr">
              <a:spcAft>
                <a:spcPts val="300"/>
              </a:spcAft>
            </a:pPr>
            <a:r>
              <a:rPr lang="en-US" sz="2000" b="1" dirty="0" smtClean="0">
                <a:latin typeface="Arial"/>
                <a:cs typeface="Arial"/>
              </a:rPr>
              <a:t>Andover High School Professional Development Day:</a:t>
            </a:r>
          </a:p>
          <a:p>
            <a:pPr marL="285750" indent="-285750" algn="ctr">
              <a:spcAft>
                <a:spcPts val="300"/>
              </a:spcAft>
            </a:pPr>
            <a:r>
              <a:rPr lang="en-US" sz="2000" b="1" dirty="0" smtClean="0">
                <a:latin typeface="Arial"/>
                <a:cs typeface="Arial"/>
              </a:rPr>
              <a:t>Gale Digital Curriculum</a:t>
            </a:r>
            <a:endParaRPr lang="en-US" sz="2000" b="1" dirty="0" smtClean="0">
              <a:latin typeface="Arial"/>
              <a:cs typeface="Arial"/>
            </a:endParaRPr>
          </a:p>
          <a:p>
            <a:pPr marL="285750" indent="-285750" algn="ctr">
              <a:spcAft>
                <a:spcPts val="300"/>
              </a:spcAft>
            </a:pPr>
            <a:endParaRPr lang="en-US" sz="1600" b="1" dirty="0" smtClean="0">
              <a:latin typeface="Arial"/>
              <a:cs typeface="Arial"/>
            </a:endParaRPr>
          </a:p>
          <a:p>
            <a:pPr marL="285750" indent="-285750" algn="ctr">
              <a:spcAft>
                <a:spcPts val="300"/>
              </a:spcAft>
            </a:pPr>
            <a:r>
              <a:rPr lang="en-US" sz="1600" b="1" dirty="0" smtClean="0">
                <a:latin typeface="Arial"/>
                <a:cs typeface="Arial"/>
              </a:rPr>
              <a:t>Julie Pepera </a:t>
            </a:r>
          </a:p>
          <a:p>
            <a:pPr marL="285750" indent="-285750" algn="ctr">
              <a:spcAft>
                <a:spcPts val="300"/>
              </a:spcAft>
            </a:pPr>
            <a:endParaRPr lang="en-US" sz="1600" b="1" dirty="0" smtClean="0">
              <a:latin typeface="Arial"/>
              <a:cs typeface="Arial"/>
            </a:endParaRPr>
          </a:p>
          <a:p>
            <a:pPr marL="285750" indent="-285750" algn="ctr">
              <a:spcAft>
                <a:spcPts val="300"/>
              </a:spcAft>
            </a:pPr>
            <a:r>
              <a:rPr lang="en-US" sz="1600" b="1" dirty="0" smtClean="0">
                <a:latin typeface="Arial"/>
                <a:cs typeface="Arial"/>
              </a:rPr>
              <a:t>Gale Customer Education Specialist</a:t>
            </a:r>
          </a:p>
          <a:p>
            <a:pPr marL="285750" indent="-285750" algn="ctr">
              <a:spcAft>
                <a:spcPts val="300"/>
              </a:spcAft>
            </a:pPr>
            <a:r>
              <a:rPr lang="en-US" sz="1600" b="1" dirty="0" smtClean="0">
                <a:latin typeface="Arial"/>
                <a:cs typeface="Arial"/>
                <a:hlinkClick r:id="rId11"/>
              </a:rPr>
              <a:t>Julie.pepera@cengage.com</a:t>
            </a:r>
            <a:endParaRPr lang="en-US" sz="1600" b="1" dirty="0" smtClean="0">
              <a:latin typeface="Arial"/>
              <a:cs typeface="Arial"/>
            </a:endParaRPr>
          </a:p>
          <a:p>
            <a:pPr marL="285750" indent="-285750">
              <a:spcAft>
                <a:spcPts val="300"/>
              </a:spcAft>
            </a:pPr>
            <a:endParaRPr lang="en-US" sz="1600" b="1" dirty="0" smtClean="0">
              <a:latin typeface="Arial"/>
              <a:cs typeface="Arial"/>
            </a:endParaRPr>
          </a:p>
          <a:p>
            <a:pPr marL="285750" indent="-285750">
              <a:spcAft>
                <a:spcPts val="300"/>
              </a:spcAft>
            </a:pPr>
            <a:endParaRPr lang="en-US" sz="16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33082"/>
            <a:ext cx="9144000" cy="492443"/>
          </a:xfrm>
          <a:prstGeom prst="rect">
            <a:avLst/>
          </a:prstGeom>
          <a:solidFill>
            <a:srgbClr val="013658"/>
          </a:solidFill>
          <a:effectLst/>
        </p:spPr>
        <p:txBody>
          <a:bodyPr wrap="square" lIns="274320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Agenda for Today 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633" y="1210614"/>
            <a:ext cx="4440765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sz="1600" b="1" dirty="0" smtClean="0">
                <a:latin typeface="Arial"/>
                <a:cs typeface="Arial"/>
              </a:rPr>
              <a:t>Introductions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sz="1600" b="1" dirty="0" smtClean="0">
                <a:latin typeface="Arial"/>
                <a:cs typeface="Arial"/>
              </a:rPr>
              <a:t>What are in the Gale Resources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sz="1600" b="1" dirty="0" smtClean="0">
                <a:latin typeface="Arial"/>
                <a:cs typeface="Arial"/>
              </a:rPr>
              <a:t>Tools for Differentiated Learning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sz="1600" b="1" dirty="0" smtClean="0">
                <a:latin typeface="Arial"/>
                <a:cs typeface="Arial"/>
              </a:rPr>
              <a:t>Bookmarking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sz="1600" b="1" dirty="0" smtClean="0">
                <a:latin typeface="Arial"/>
                <a:cs typeface="Arial"/>
              </a:rPr>
              <a:t>Intr</a:t>
            </a:r>
            <a:r>
              <a:rPr lang="en-US" sz="1600" b="1" dirty="0" smtClean="0">
                <a:latin typeface="Arial"/>
                <a:cs typeface="Arial"/>
              </a:rPr>
              <a:t>o to the Curriculum Tool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sz="1600" b="1" dirty="0" smtClean="0">
                <a:latin typeface="Arial"/>
                <a:cs typeface="Arial"/>
              </a:rPr>
              <a:t>How to add resources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sz="1600" b="1" dirty="0" smtClean="0">
                <a:latin typeface="Arial"/>
                <a:cs typeface="Arial"/>
              </a:rPr>
              <a:t>PD Exercise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sz="1600" b="1" dirty="0" smtClean="0">
                <a:latin typeface="Arial"/>
                <a:cs typeface="Arial"/>
              </a:rPr>
              <a:t>Survey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endParaRPr lang="en-US" sz="1600" b="1" dirty="0" smtClean="0">
              <a:latin typeface="Arial"/>
              <a:cs typeface="Arial"/>
            </a:endParaRP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endParaRPr lang="en-US" sz="1600" b="1" dirty="0" smtClean="0">
              <a:latin typeface="Arial"/>
              <a:cs typeface="Arial"/>
            </a:endParaRP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endParaRPr lang="en-US" sz="1600" b="1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75"/>
          <a:stretch/>
        </p:blipFill>
        <p:spPr>
          <a:xfrm>
            <a:off x="5544832" y="1429555"/>
            <a:ext cx="2645829" cy="1755648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3224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33082"/>
            <a:ext cx="9144000" cy="492443"/>
          </a:xfrm>
          <a:prstGeom prst="rect">
            <a:avLst/>
          </a:prstGeom>
          <a:solidFill>
            <a:srgbClr val="013658"/>
          </a:solidFill>
          <a:effectLst/>
        </p:spPr>
        <p:txBody>
          <a:bodyPr wrap="square" lIns="274320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Objectives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633" y="1133341"/>
            <a:ext cx="4440765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sz="1600" b="1" dirty="0" smtClean="0">
                <a:latin typeface="Arial"/>
                <a:cs typeface="Arial"/>
              </a:rPr>
              <a:t>Understand what the Gale Resources are and how they can be best used in the classroom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endParaRPr lang="en-US" sz="1600" b="1" dirty="0" smtClean="0">
              <a:latin typeface="Arial"/>
              <a:cs typeface="Arial"/>
            </a:endParaRP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sz="1600" b="1" dirty="0" smtClean="0">
                <a:latin typeface="Arial"/>
                <a:cs typeface="Arial"/>
              </a:rPr>
              <a:t>Understand the new digital curriculum tool and how to add resources to it to tailor it to your needs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endParaRPr lang="en-US" sz="1600" b="1" dirty="0" smtClean="0">
              <a:latin typeface="Arial"/>
              <a:cs typeface="Arial"/>
            </a:endParaRP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sz="1600" b="1" dirty="0" smtClean="0">
                <a:latin typeface="Arial"/>
                <a:cs typeface="Arial"/>
              </a:rPr>
              <a:t>Others?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endParaRPr lang="en-US" sz="16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28336" y="931662"/>
            <a:ext cx="4161664" cy="368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3224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0076"/>
            <a:ext cx="9144000" cy="492443"/>
          </a:xfrm>
          <a:prstGeom prst="rect">
            <a:avLst/>
          </a:prstGeom>
          <a:solidFill>
            <a:srgbClr val="013658"/>
          </a:solidFill>
          <a:effectLst/>
        </p:spPr>
        <p:txBody>
          <a:bodyPr wrap="square" lIns="274320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Links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80304" y="878273"/>
            <a:ext cx="4559122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For Students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Economics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3"/>
              </a:rPr>
              <a:t>http://galedc.com/site/andover/andover_eco.php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Health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4"/>
              </a:rPr>
              <a:t>http://galedc.com/site/andover/andover_health.php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AP Gov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5"/>
              </a:rPr>
              <a:t>http://galedc.com/site/andover/andover_apgov.php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28822" y="1506828"/>
            <a:ext cx="29428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Mr. </a:t>
            </a:r>
            <a:r>
              <a:rPr lang="en-US" b="1" dirty="0" err="1" smtClean="0"/>
              <a:t>Sugg</a:t>
            </a:r>
            <a:endParaRPr lang="en-US" dirty="0" smtClean="0"/>
          </a:p>
          <a:p>
            <a:r>
              <a:rPr lang="en-US" dirty="0" smtClean="0"/>
              <a:t>Username: </a:t>
            </a:r>
            <a:r>
              <a:rPr lang="en-US" dirty="0" err="1" smtClean="0"/>
              <a:t>sugg</a:t>
            </a:r>
            <a:endParaRPr lang="en-US" dirty="0" smtClean="0"/>
          </a:p>
          <a:p>
            <a:r>
              <a:rPr lang="en-US" dirty="0" smtClean="0"/>
              <a:t>Password: password</a:t>
            </a:r>
          </a:p>
          <a:p>
            <a:r>
              <a:rPr lang="en-US" b="1" dirty="0" smtClean="0"/>
              <a:t>Ms. </a:t>
            </a:r>
            <a:r>
              <a:rPr lang="en-US" b="1" dirty="0" err="1" smtClean="0"/>
              <a:t>Cervi</a:t>
            </a:r>
            <a:endParaRPr lang="en-US" dirty="0" smtClean="0"/>
          </a:p>
          <a:p>
            <a:r>
              <a:rPr lang="en-US" dirty="0" smtClean="0"/>
              <a:t>Username: </a:t>
            </a:r>
            <a:r>
              <a:rPr lang="en-US" dirty="0" err="1" smtClean="0"/>
              <a:t>erin_cervi</a:t>
            </a:r>
            <a:endParaRPr lang="en-US" dirty="0" smtClean="0"/>
          </a:p>
          <a:p>
            <a:r>
              <a:rPr lang="en-US" dirty="0" smtClean="0"/>
              <a:t>Password: password</a:t>
            </a:r>
          </a:p>
          <a:p>
            <a:r>
              <a:rPr lang="en-US" b="1" dirty="0" smtClean="0"/>
              <a:t>Ms. Hiatt</a:t>
            </a:r>
            <a:endParaRPr lang="en-US" dirty="0" smtClean="0"/>
          </a:p>
          <a:p>
            <a:r>
              <a:rPr lang="en-US" dirty="0" smtClean="0"/>
              <a:t>Username: </a:t>
            </a:r>
            <a:r>
              <a:rPr lang="en-US" dirty="0" err="1" smtClean="0"/>
              <a:t>lisahiatt</a:t>
            </a:r>
            <a:endParaRPr lang="en-US" dirty="0" smtClean="0"/>
          </a:p>
          <a:p>
            <a:r>
              <a:rPr lang="en-US" dirty="0" smtClean="0"/>
              <a:t>Password: password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48519" y="675831"/>
            <a:ext cx="3773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+mj-lt"/>
              </a:rPr>
              <a:t>For Teachers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+mj-lt"/>
                <a:hlinkClick r:id="rId6"/>
              </a:rPr>
              <a:t>http</a:t>
            </a:r>
            <a:r>
              <a:rPr lang="en-US" sz="2000" b="1" dirty="0" smtClean="0">
                <a:latin typeface="+mj-lt"/>
                <a:hlinkClick r:id="rId6"/>
              </a:rPr>
              <a:t>://</a:t>
            </a:r>
            <a:r>
              <a:rPr lang="en-US" sz="2000" b="1" dirty="0" smtClean="0">
                <a:latin typeface="+mj-lt"/>
                <a:hlinkClick r:id="rId6"/>
              </a:rPr>
              <a:t>galedc.com/admin</a:t>
            </a:r>
            <a:r>
              <a:rPr lang="en-US" sz="2000" b="1" dirty="0" smtClean="0">
                <a:latin typeface="+mj-lt"/>
              </a:rPr>
              <a:t>  </a:t>
            </a:r>
            <a:endParaRPr lang="en-US" sz="20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61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0076"/>
            <a:ext cx="9144000" cy="492443"/>
          </a:xfrm>
          <a:prstGeom prst="rect">
            <a:avLst/>
          </a:prstGeom>
          <a:solidFill>
            <a:srgbClr val="013658"/>
          </a:solidFill>
          <a:effectLst/>
        </p:spPr>
        <p:txBody>
          <a:bodyPr wrap="square" lIns="274320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Demonstration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80304" y="857844"/>
            <a:ext cx="455912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As a </a:t>
            </a:r>
            <a:r>
              <a:rPr lang="en-US" sz="2400" b="1" dirty="0" smtClean="0">
                <a:latin typeface="+mj-lt"/>
              </a:rPr>
              <a:t>Bullet Point </a:t>
            </a:r>
            <a:endParaRPr lang="en-US" sz="2400" b="1" dirty="0" smtClean="0">
              <a:latin typeface="+mj-l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latin typeface="+mj-l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+mj-lt"/>
              </a:rPr>
              <a:t>The Convention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hlinkClick r:id="rId3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hlinkClick r:id="rId3"/>
              </a:rPr>
              <a:t>http</a:t>
            </a:r>
            <a:r>
              <a:rPr lang="en-US" dirty="0" smtClean="0">
                <a:latin typeface="Arial" pitchFamily="34" charset="0"/>
                <a:hlinkClick r:id="rId3"/>
              </a:rPr>
              <a:t>://</a:t>
            </a:r>
            <a:r>
              <a:rPr lang="en-US" dirty="0" smtClean="0">
                <a:latin typeface="Arial" pitchFamily="34" charset="0"/>
                <a:hlinkClick r:id="rId3"/>
              </a:rPr>
              <a:t>www.archives.gov/exhibits/charters/constitution.html</a:t>
            </a:r>
            <a:endParaRPr lang="en-US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06850" y="1393800"/>
            <a:ext cx="391517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Periodical</a:t>
            </a:r>
          </a:p>
          <a:p>
            <a:endParaRPr lang="en-US" sz="2000" b="1" dirty="0" smtClean="0"/>
          </a:p>
          <a:p>
            <a:r>
              <a:rPr lang="en-US" b="1" dirty="0" smtClean="0"/>
              <a:t>Newsweek</a:t>
            </a:r>
          </a:p>
          <a:p>
            <a:endParaRPr lang="en-US" b="1" dirty="0" smtClean="0"/>
          </a:p>
          <a:p>
            <a:r>
              <a:rPr lang="en-US" u="sng" dirty="0" smtClean="0">
                <a:hlinkClick r:id="rId4"/>
              </a:rPr>
              <a:t>http</a:t>
            </a:r>
            <a:r>
              <a:rPr lang="en-US" u="sng" dirty="0" smtClean="0">
                <a:hlinkClick r:id="rId4"/>
              </a:rPr>
              <a:t>://</a:t>
            </a:r>
            <a:r>
              <a:rPr lang="en-US" u="sng" dirty="0" smtClean="0">
                <a:hlinkClick r:id="rId4"/>
              </a:rPr>
              <a:t>go.galegroup.com/ps/i.do?id=GALE|0AYS&amp;v=2.1&amp;u=lom_ando&amp;it=aboutJournal&amp;p=GPS&amp;sw=w</a:t>
            </a:r>
            <a:endParaRPr lang="en-US" u="sng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48519" y="857844"/>
            <a:ext cx="3773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+mj-lt"/>
              </a:rPr>
              <a:t>In the Side Menu</a:t>
            </a:r>
            <a:endParaRPr lang="en-US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61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0076"/>
            <a:ext cx="9144000" cy="492443"/>
          </a:xfrm>
          <a:prstGeom prst="rect">
            <a:avLst/>
          </a:prstGeom>
          <a:solidFill>
            <a:srgbClr val="013658"/>
          </a:solidFill>
          <a:effectLst/>
        </p:spPr>
        <p:txBody>
          <a:bodyPr wrap="square" lIns="274320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Demonstration</a:t>
            </a:r>
            <a:endParaRPr lang="en-US" sz="2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80304" y="811678"/>
            <a:ext cx="455912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As a </a:t>
            </a:r>
            <a:r>
              <a:rPr lang="en-US" sz="2400" b="1" dirty="0" smtClean="0">
                <a:latin typeface="+mj-lt"/>
              </a:rPr>
              <a:t>Lesson Plan (Hidden from the Students)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latin typeface="+mj-l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+mj-lt"/>
              </a:rPr>
              <a:t>Under a </a:t>
            </a:r>
            <a:r>
              <a:rPr lang="en-US" b="1" dirty="0" err="1" smtClean="0">
                <a:latin typeface="+mj-lt"/>
              </a:rPr>
              <a:t>subTopic</a:t>
            </a:r>
            <a:endParaRPr lang="en-US" b="1" dirty="0" smtClean="0">
              <a:latin typeface="+mj-l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latin typeface="+mj-l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+mj-lt"/>
              </a:rPr>
              <a:t>Scavenger Hunt Exercise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61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559</Words>
  <Application>Microsoft Office PowerPoint</Application>
  <PresentationFormat>On-screen Show (16:9)</PresentationFormat>
  <Paragraphs>93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Cengage Learning</dc:creator>
  <cp:lastModifiedBy>Gale User</cp:lastModifiedBy>
  <cp:revision>123</cp:revision>
  <dcterms:created xsi:type="dcterms:W3CDTF">2011-06-08T19:53:09Z</dcterms:created>
  <dcterms:modified xsi:type="dcterms:W3CDTF">2011-09-12T14:42:54Z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-632331319</vt:i4>
  </property>
  <property fmtid="{D5CDD505-2E9C-101B-9397-08002B2CF9AE}" pid="3" name="_NewReviewCycle">
    <vt:lpwstr/>
  </property>
  <property fmtid="{D5CDD505-2E9C-101B-9397-08002B2CF9AE}" pid="4" name="_EmailSubject">
    <vt:lpwstr>Final ALA theater presentation</vt:lpwstr>
  </property>
  <property fmtid="{D5CDD505-2E9C-101B-9397-08002B2CF9AE}" pid="5" name="_AuthorEmail">
    <vt:lpwstr>Shannon.Ostrowski@cengage.com</vt:lpwstr>
  </property>
  <property fmtid="{D5CDD505-2E9C-101B-9397-08002B2CF9AE}" pid="6" name="_AuthorEmailDisplayName">
    <vt:lpwstr>Ostrowski, Shannon</vt:lpwstr>
  </property>
</Properties>
</file>